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3.png" ContentType="image/png"/>
  <Override PartName="/ppt/media/image8.png" ContentType="image/png"/>
  <Override PartName="/ppt/media/image6.jpeg" ContentType="image/jpe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media21.mov" ContentType="video/quicktime"/>
  <Override PartName="/ppt/media/image19.png" ContentType="image/png"/>
  <Override PartName="/ppt/media/image1.png" ContentType="image/png"/>
  <Override PartName="/ppt/media/image18.png" ContentType="image/png"/>
  <Override PartName="/ppt/media/image20.png" ContentType="image/png"/>
  <Override PartName="/ppt/media/image3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26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720000" y="3261240"/>
            <a:ext cx="376452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2649240" y="179352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72000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/>
          </p:nvPr>
        </p:nvSpPr>
        <p:spPr>
          <a:xfrm>
            <a:off x="2649240" y="3261240"/>
            <a:ext cx="183708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199260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3265560" y="179352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/>
          </p:nvPr>
        </p:nvSpPr>
        <p:spPr>
          <a:xfrm>
            <a:off x="7200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/>
          </p:nvPr>
        </p:nvSpPr>
        <p:spPr>
          <a:xfrm>
            <a:off x="199260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/>
          </p:nvPr>
        </p:nvSpPr>
        <p:spPr>
          <a:xfrm>
            <a:off x="3265560" y="3261240"/>
            <a:ext cx="121176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 flipH="1">
            <a:off x="-352440" y="2654280"/>
            <a:ext cx="9694440" cy="292788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0;p2"/>
          <p:cNvSpPr/>
          <p:nvPr/>
        </p:nvSpPr>
        <p:spPr>
          <a:xfrm flipH="1">
            <a:off x="-276120" y="2530080"/>
            <a:ext cx="8983800" cy="274752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1;p2"/>
          <p:cNvSpPr/>
          <p:nvPr/>
        </p:nvSpPr>
        <p:spPr>
          <a:xfrm flipH="1">
            <a:off x="3808800" y="-175680"/>
            <a:ext cx="5610240" cy="1689120"/>
          </a:xfrm>
          <a:custGeom>
            <a:avLst/>
            <a:gdLst/>
            <a:ahLst/>
            <a:rect l="l" t="t" r="r" b="b"/>
            <a:pathLst>
              <a:path w="165366" h="49792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12;p2" descr=""/>
          <p:cNvPicPr/>
          <p:nvPr/>
        </p:nvPicPr>
        <p:blipFill>
          <a:blip r:embed="rId2"/>
          <a:srcRect l="0" t="0" r="0" b="6121"/>
          <a:stretch/>
        </p:blipFill>
        <p:spPr>
          <a:xfrm>
            <a:off x="53640" y="760320"/>
            <a:ext cx="2065320" cy="4499640"/>
          </a:xfrm>
          <a:prstGeom prst="rect">
            <a:avLst/>
          </a:prstGeom>
          <a:ln w="0">
            <a:noFill/>
          </a:ln>
        </p:spPr>
      </p:pic>
      <p:sp>
        <p:nvSpPr>
          <p:cNvPr id="4" name="Google Shape;13;p2"/>
          <p:cNvSpPr/>
          <p:nvPr/>
        </p:nvSpPr>
        <p:spPr>
          <a:xfrm rot="4499400">
            <a:off x="2840760" y="75960"/>
            <a:ext cx="700200" cy="70020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98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Google Shape;14;p2"/>
          <p:cNvSpPr/>
          <p:nvPr/>
        </p:nvSpPr>
        <p:spPr>
          <a:xfrm rot="7200000">
            <a:off x="2571840" y="46224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25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Google Shape;15;p2"/>
          <p:cNvSpPr/>
          <p:nvPr/>
        </p:nvSpPr>
        <p:spPr>
          <a:xfrm rot="4499400">
            <a:off x="7651800" y="562320"/>
            <a:ext cx="700200" cy="70020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98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Google Shape;16;p2"/>
          <p:cNvSpPr/>
          <p:nvPr/>
        </p:nvSpPr>
        <p:spPr>
          <a:xfrm rot="7200000">
            <a:off x="5169960" y="409068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2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Google Shape;17;p2"/>
          <p:cNvSpPr/>
          <p:nvPr/>
        </p:nvSpPr>
        <p:spPr>
          <a:xfrm rot="5400000">
            <a:off x="8431200" y="3927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Google Shape;18;p2"/>
          <p:cNvSpPr/>
          <p:nvPr/>
        </p:nvSpPr>
        <p:spPr>
          <a:xfrm rot="5400000">
            <a:off x="4806360" y="671760"/>
            <a:ext cx="452160" cy="4521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Google Shape;19;p2"/>
          <p:cNvSpPr/>
          <p:nvPr/>
        </p:nvSpPr>
        <p:spPr>
          <a:xfrm rot="5400000">
            <a:off x="233280" y="164160"/>
            <a:ext cx="523800" cy="5238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415760" y="1420920"/>
            <a:ext cx="4014720" cy="112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5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2590560" y="1839600"/>
            <a:ext cx="1354320" cy="103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7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4;p3"/>
          <p:cNvSpPr/>
          <p:nvPr/>
        </p:nvSpPr>
        <p:spPr>
          <a:xfrm>
            <a:off x="-158400" y="3406680"/>
            <a:ext cx="10087200" cy="279324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Google Shape;25;p3"/>
          <p:cNvSpPr/>
          <p:nvPr/>
        </p:nvSpPr>
        <p:spPr>
          <a:xfrm>
            <a:off x="2176200" y="3424320"/>
            <a:ext cx="7366680" cy="206532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26;p3"/>
          <p:cNvSpPr/>
          <p:nvPr/>
        </p:nvSpPr>
        <p:spPr>
          <a:xfrm>
            <a:off x="-383760" y="-381240"/>
            <a:ext cx="5645520" cy="1691640"/>
          </a:xfrm>
          <a:custGeom>
            <a:avLst/>
            <a:gdLst/>
            <a:ahLst/>
            <a:rect l="l" t="t" r="r" b="b"/>
            <a:pathLst>
              <a:path w="165366" h="49792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Google Shape;27;p3"/>
          <p:cNvSpPr/>
          <p:nvPr/>
        </p:nvSpPr>
        <p:spPr>
          <a:xfrm flipH="1" rot="10800000">
            <a:off x="7979400" y="35604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61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Google Shape;28;p3"/>
          <p:cNvSpPr/>
          <p:nvPr/>
        </p:nvSpPr>
        <p:spPr>
          <a:xfrm flipH="1" rot="16200000">
            <a:off x="151560" y="401652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Google Shape;29;p3"/>
          <p:cNvSpPr/>
          <p:nvPr/>
        </p:nvSpPr>
        <p:spPr>
          <a:xfrm flipH="1" rot="16200000">
            <a:off x="1575000" y="5076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Google Shape;30;p3"/>
          <p:cNvSpPr/>
          <p:nvPr/>
        </p:nvSpPr>
        <p:spPr>
          <a:xfrm flipH="1" rot="5400000">
            <a:off x="7779240" y="35640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07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32400" y="3243960"/>
            <a:ext cx="191160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3615840" y="3243960"/>
            <a:ext cx="191160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title"/>
          </p:nvPr>
        </p:nvSpPr>
        <p:spPr>
          <a:xfrm>
            <a:off x="6300000" y="3243960"/>
            <a:ext cx="191160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39;p4"/>
          <p:cNvSpPr/>
          <p:nvPr/>
        </p:nvSpPr>
        <p:spPr>
          <a:xfrm>
            <a:off x="1447920" y="3511440"/>
            <a:ext cx="9694440" cy="292788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40;p4"/>
          <p:cNvSpPr/>
          <p:nvPr/>
        </p:nvSpPr>
        <p:spPr>
          <a:xfrm>
            <a:off x="3427560" y="3435120"/>
            <a:ext cx="7079760" cy="216504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41;p4"/>
          <p:cNvSpPr/>
          <p:nvPr/>
        </p:nvSpPr>
        <p:spPr>
          <a:xfrm>
            <a:off x="-656280" y="-556560"/>
            <a:ext cx="5610240" cy="1689120"/>
          </a:xfrm>
          <a:custGeom>
            <a:avLst/>
            <a:gdLst/>
            <a:ahLst/>
            <a:rect l="l" t="t" r="r" b="b"/>
            <a:pathLst>
              <a:path w="165366" h="49792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42;p4"/>
          <p:cNvSpPr/>
          <p:nvPr/>
        </p:nvSpPr>
        <p:spPr>
          <a:xfrm flipH="1" rot="16200000">
            <a:off x="8433000" y="148788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43;p4"/>
          <p:cNvSpPr/>
          <p:nvPr/>
        </p:nvSpPr>
        <p:spPr>
          <a:xfrm flipH="1" rot="13500000">
            <a:off x="8567640" y="205272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89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44;p4"/>
          <p:cNvSpPr/>
          <p:nvPr/>
        </p:nvSpPr>
        <p:spPr>
          <a:xfrm flipH="1" rot="16200000">
            <a:off x="-206280" y="73548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45;p4"/>
          <p:cNvSpPr/>
          <p:nvPr/>
        </p:nvSpPr>
        <p:spPr>
          <a:xfrm flipH="1" rot="9899400">
            <a:off x="7868160" y="-42840"/>
            <a:ext cx="700200" cy="69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52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Google Shape;46;p4"/>
          <p:cNvSpPr/>
          <p:nvPr/>
        </p:nvSpPr>
        <p:spPr>
          <a:xfrm flipH="1" rot="16200000">
            <a:off x="8537760" y="3152160"/>
            <a:ext cx="489960" cy="4899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49;p5"/>
          <p:cNvSpPr/>
          <p:nvPr/>
        </p:nvSpPr>
        <p:spPr>
          <a:xfrm>
            <a:off x="486720" y="2806560"/>
            <a:ext cx="9694440" cy="292788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50;p5"/>
          <p:cNvSpPr/>
          <p:nvPr/>
        </p:nvSpPr>
        <p:spPr>
          <a:xfrm rot="10800000">
            <a:off x="-428400" y="-303840"/>
            <a:ext cx="8402760" cy="256968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51;p5"/>
          <p:cNvSpPr/>
          <p:nvPr/>
        </p:nvSpPr>
        <p:spPr>
          <a:xfrm rot="10800000">
            <a:off x="3226320" y="3611520"/>
            <a:ext cx="6040800" cy="1818720"/>
          </a:xfrm>
          <a:custGeom>
            <a:avLst/>
            <a:gdLst/>
            <a:ahLst/>
            <a:rect l="l" t="t" r="r" b="b"/>
            <a:pathLst>
              <a:path w="165366" h="49792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52;p5"/>
          <p:cNvSpPr/>
          <p:nvPr/>
        </p:nvSpPr>
        <p:spPr>
          <a:xfrm flipH="1" rot="18900000">
            <a:off x="7848360" y="30960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26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53;p5"/>
          <p:cNvSpPr/>
          <p:nvPr/>
        </p:nvSpPr>
        <p:spPr>
          <a:xfrm flipH="1" rot="16200000">
            <a:off x="8208360" y="86400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54;p5"/>
          <p:cNvSpPr/>
          <p:nvPr/>
        </p:nvSpPr>
        <p:spPr>
          <a:xfrm flipH="1" rot="3600000">
            <a:off x="4694760" y="18936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89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55;p5"/>
          <p:cNvSpPr/>
          <p:nvPr/>
        </p:nvSpPr>
        <p:spPr>
          <a:xfrm flipH="1" rot="14400000">
            <a:off x="-369360" y="330444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9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Google Shape;56;p5"/>
          <p:cNvSpPr/>
          <p:nvPr/>
        </p:nvSpPr>
        <p:spPr>
          <a:xfrm flipH="1" rot="16200000">
            <a:off x="1961280" y="46620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57;p5"/>
          <p:cNvSpPr/>
          <p:nvPr/>
        </p:nvSpPr>
        <p:spPr>
          <a:xfrm flipH="1" rot="16200000">
            <a:off x="8395560" y="3070080"/>
            <a:ext cx="489960" cy="4899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Google Shape;58;p5" descr=""/>
          <p:cNvPicPr/>
          <p:nvPr/>
        </p:nvPicPr>
        <p:blipFill>
          <a:blip r:embed="rId2"/>
          <a:stretch/>
        </p:blipFill>
        <p:spPr>
          <a:xfrm rot="21303600">
            <a:off x="309600" y="1737000"/>
            <a:ext cx="2043000" cy="2938320"/>
          </a:xfrm>
          <a:prstGeom prst="rect">
            <a:avLst/>
          </a:prstGeom>
          <a:ln w="0">
            <a:noFill/>
          </a:ln>
        </p:spPr>
      </p:pic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871720" y="1294200"/>
            <a:ext cx="4976640" cy="239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61;p6"/>
          <p:cNvSpPr/>
          <p:nvPr/>
        </p:nvSpPr>
        <p:spPr>
          <a:xfrm>
            <a:off x="-275400" y="-176400"/>
            <a:ext cx="8004600" cy="1672920"/>
          </a:xfrm>
          <a:custGeom>
            <a:avLst/>
            <a:gdLst/>
            <a:ahLst/>
            <a:rect l="l" t="t" r="r" b="b"/>
            <a:pathLst>
              <a:path w="51071" h="10675">
                <a:moveTo>
                  <a:pt x="1" y="1"/>
                </a:moveTo>
                <a:lnTo>
                  <a:pt x="1" y="10675"/>
                </a:lnTo>
                <a:cubicBezTo>
                  <a:pt x="16879" y="5838"/>
                  <a:pt x="33958" y="2803"/>
                  <a:pt x="51071" y="1"/>
                </a:cubicBezTo>
                <a:lnTo>
                  <a:pt x="1" y="1"/>
                </a:ln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Google Shape;62;p6"/>
          <p:cNvSpPr/>
          <p:nvPr/>
        </p:nvSpPr>
        <p:spPr>
          <a:xfrm>
            <a:off x="-275400" y="2654280"/>
            <a:ext cx="9694440" cy="292788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Google Shape;63;p6"/>
          <p:cNvSpPr/>
          <p:nvPr/>
        </p:nvSpPr>
        <p:spPr>
          <a:xfrm>
            <a:off x="358920" y="2530080"/>
            <a:ext cx="8983800" cy="274752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Google Shape;64;p6" descr=""/>
          <p:cNvPicPr/>
          <p:nvPr/>
        </p:nvPicPr>
        <p:blipFill>
          <a:blip r:embed="rId2"/>
          <a:stretch/>
        </p:blipFill>
        <p:spPr>
          <a:xfrm rot="900000">
            <a:off x="6802920" y="3165480"/>
            <a:ext cx="1832760" cy="212796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65;p6"/>
          <p:cNvSpPr/>
          <p:nvPr/>
        </p:nvSpPr>
        <p:spPr>
          <a:xfrm flipH="1" rot="16200000">
            <a:off x="7524000" y="16236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Google Shape;66;p6"/>
          <p:cNvSpPr/>
          <p:nvPr/>
        </p:nvSpPr>
        <p:spPr>
          <a:xfrm flipH="1" rot="13500000">
            <a:off x="8113680" y="43524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89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Google Shape;67;p6"/>
          <p:cNvSpPr/>
          <p:nvPr/>
        </p:nvSpPr>
        <p:spPr>
          <a:xfrm flipH="1" rot="8100000">
            <a:off x="188640" y="70524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34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68;p6"/>
          <p:cNvSpPr/>
          <p:nvPr/>
        </p:nvSpPr>
        <p:spPr>
          <a:xfrm flipH="1" rot="14400000">
            <a:off x="406440" y="418284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9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69;p6"/>
          <p:cNvSpPr/>
          <p:nvPr/>
        </p:nvSpPr>
        <p:spPr>
          <a:xfrm flipH="1" rot="16200000">
            <a:off x="4157640" y="216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70;p6"/>
          <p:cNvSpPr/>
          <p:nvPr/>
        </p:nvSpPr>
        <p:spPr>
          <a:xfrm flipH="1" rot="16200000">
            <a:off x="2208240" y="3984840"/>
            <a:ext cx="489960" cy="4899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883320" y="1315080"/>
            <a:ext cx="4114440" cy="853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74;p7"/>
          <p:cNvSpPr/>
          <p:nvPr/>
        </p:nvSpPr>
        <p:spPr>
          <a:xfrm>
            <a:off x="1598400" y="2720160"/>
            <a:ext cx="8858520" cy="303696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75;p7"/>
          <p:cNvSpPr/>
          <p:nvPr/>
        </p:nvSpPr>
        <p:spPr>
          <a:xfrm rot="10800000">
            <a:off x="2896920" y="3555000"/>
            <a:ext cx="6724800" cy="1886400"/>
          </a:xfrm>
          <a:custGeom>
            <a:avLst/>
            <a:gdLst/>
            <a:ahLst/>
            <a:rect l="l" t="t" r="r" b="b"/>
            <a:pathLst>
              <a:path w="165366" h="49792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Google Shape;76;p7"/>
          <p:cNvSpPr/>
          <p:nvPr/>
        </p:nvSpPr>
        <p:spPr>
          <a:xfrm>
            <a:off x="-386280" y="-219960"/>
            <a:ext cx="4688640" cy="1193040"/>
          </a:xfrm>
          <a:custGeom>
            <a:avLst/>
            <a:gdLst/>
            <a:ahLst/>
            <a:rect l="l" t="t" r="r" b="b"/>
            <a:pathLst>
              <a:path w="165366" h="49792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Google Shape;77;p7"/>
          <p:cNvSpPr/>
          <p:nvPr/>
        </p:nvSpPr>
        <p:spPr>
          <a:xfrm rot="5400000">
            <a:off x="8080560" y="77940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78;p7"/>
          <p:cNvSpPr/>
          <p:nvPr/>
        </p:nvSpPr>
        <p:spPr>
          <a:xfrm flipH="1" rot="16200000">
            <a:off x="-289800" y="408420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79;p7"/>
          <p:cNvSpPr/>
          <p:nvPr/>
        </p:nvSpPr>
        <p:spPr>
          <a:xfrm flipH="1" rot="16200000">
            <a:off x="6133680" y="3438720"/>
            <a:ext cx="489960" cy="4899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72000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65960" y="17935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84;p8"/>
          <p:cNvSpPr/>
          <p:nvPr/>
        </p:nvSpPr>
        <p:spPr>
          <a:xfrm rot="10800000">
            <a:off x="-371160" y="-257040"/>
            <a:ext cx="6090840" cy="186264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85;p8"/>
          <p:cNvSpPr/>
          <p:nvPr/>
        </p:nvSpPr>
        <p:spPr>
          <a:xfrm>
            <a:off x="105480" y="3568680"/>
            <a:ext cx="9694440" cy="292788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Google Shape;86;p8"/>
          <p:cNvSpPr/>
          <p:nvPr/>
        </p:nvSpPr>
        <p:spPr>
          <a:xfrm>
            <a:off x="2759040" y="3507120"/>
            <a:ext cx="7079760" cy="216504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Google Shape;87;p8"/>
          <p:cNvSpPr/>
          <p:nvPr/>
        </p:nvSpPr>
        <p:spPr>
          <a:xfrm rot="5400000">
            <a:off x="1053000" y="18936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Google Shape;88;p8"/>
          <p:cNvSpPr/>
          <p:nvPr/>
        </p:nvSpPr>
        <p:spPr>
          <a:xfrm rot="8100000">
            <a:off x="732960" y="46224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35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89;p8"/>
          <p:cNvSpPr/>
          <p:nvPr/>
        </p:nvSpPr>
        <p:spPr>
          <a:xfrm rot="11700600">
            <a:off x="8128440" y="111240"/>
            <a:ext cx="700200" cy="70020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7106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Google Shape;90;p8"/>
          <p:cNvSpPr/>
          <p:nvPr/>
        </p:nvSpPr>
        <p:spPr>
          <a:xfrm rot="7200000">
            <a:off x="8623800" y="3277080"/>
            <a:ext cx="700560" cy="70056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2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2" name="Google Shape;91;p8"/>
          <p:cNvGrpSpPr/>
          <p:nvPr/>
        </p:nvGrpSpPr>
        <p:grpSpPr>
          <a:xfrm>
            <a:off x="461880" y="1707480"/>
            <a:ext cx="360" cy="2549160"/>
            <a:chOff x="461880" y="1707480"/>
            <a:chExt cx="360" cy="2549160"/>
          </a:xfrm>
        </p:grpSpPr>
        <p:sp>
          <p:nvSpPr>
            <p:cNvPr id="293" name="Google Shape;92;p8"/>
            <p:cNvSpPr/>
            <p:nvPr/>
          </p:nvSpPr>
          <p:spPr>
            <a:xfrm rot="5400000">
              <a:off x="-483120" y="3310920"/>
              <a:ext cx="1890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22e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Google Shape;93;p8"/>
            <p:cNvSpPr/>
            <p:nvPr/>
          </p:nvSpPr>
          <p:spPr>
            <a:xfrm rot="5400000">
              <a:off x="191160" y="1977840"/>
              <a:ext cx="541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22e5f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956240" y="1509840"/>
            <a:ext cx="2261520" cy="334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title"/>
          </p:nvPr>
        </p:nvSpPr>
        <p:spPr>
          <a:xfrm rot="2400">
            <a:off x="4949280" y="2685240"/>
            <a:ext cx="791640" cy="593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title"/>
          </p:nvPr>
        </p:nvSpPr>
        <p:spPr>
          <a:xfrm>
            <a:off x="4949280" y="3738600"/>
            <a:ext cx="7916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title"/>
          </p:nvPr>
        </p:nvSpPr>
        <p:spPr>
          <a:xfrm>
            <a:off x="1112040" y="2685600"/>
            <a:ext cx="7952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title"/>
          </p:nvPr>
        </p:nvSpPr>
        <p:spPr>
          <a:xfrm>
            <a:off x="1956240" y="2563920"/>
            <a:ext cx="2261520" cy="33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title"/>
          </p:nvPr>
        </p:nvSpPr>
        <p:spPr>
          <a:xfrm>
            <a:off x="5800320" y="1509840"/>
            <a:ext cx="2261520" cy="334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title"/>
          </p:nvPr>
        </p:nvSpPr>
        <p:spPr>
          <a:xfrm>
            <a:off x="5800320" y="3621600"/>
            <a:ext cx="2261520" cy="33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8"/>
          <p:cNvSpPr>
            <a:spLocks noGrp="1"/>
          </p:cNvSpPr>
          <p:nvPr>
            <p:ph type="title"/>
          </p:nvPr>
        </p:nvSpPr>
        <p:spPr>
          <a:xfrm>
            <a:off x="5800320" y="2563920"/>
            <a:ext cx="2261520" cy="33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9"/>
          <p:cNvSpPr>
            <a:spLocks noGrp="1"/>
          </p:cNvSpPr>
          <p:nvPr>
            <p:ph type="title"/>
          </p:nvPr>
        </p:nvSpPr>
        <p:spPr>
          <a:xfrm>
            <a:off x="1956240" y="3621600"/>
            <a:ext cx="2261520" cy="33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10"/>
          <p:cNvSpPr>
            <a:spLocks noGrp="1"/>
          </p:cNvSpPr>
          <p:nvPr>
            <p:ph type="title"/>
          </p:nvPr>
        </p:nvSpPr>
        <p:spPr>
          <a:xfrm rot="2400">
            <a:off x="4948920" y="1632240"/>
            <a:ext cx="79200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11"/>
          <p:cNvSpPr>
            <a:spLocks noGrp="1"/>
          </p:cNvSpPr>
          <p:nvPr>
            <p:ph type="title"/>
          </p:nvPr>
        </p:nvSpPr>
        <p:spPr>
          <a:xfrm rot="1200">
            <a:off x="1110600" y="1632240"/>
            <a:ext cx="7916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12"/>
          <p:cNvSpPr>
            <a:spLocks noGrp="1"/>
          </p:cNvSpPr>
          <p:nvPr>
            <p:ph type="title"/>
          </p:nvPr>
        </p:nvSpPr>
        <p:spPr>
          <a:xfrm rot="1200">
            <a:off x="1111680" y="3738600"/>
            <a:ext cx="7952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1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114;p9"/>
          <p:cNvSpPr/>
          <p:nvPr/>
        </p:nvSpPr>
        <p:spPr>
          <a:xfrm flipH="1" rot="10800000">
            <a:off x="3275280" y="-321120"/>
            <a:ext cx="6512400" cy="199152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bc4da2"/>
              </a:gs>
              <a:gs pos="100000">
                <a:srgbClr val="722e5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Google Shape;115;p9"/>
          <p:cNvSpPr/>
          <p:nvPr/>
        </p:nvSpPr>
        <p:spPr>
          <a:xfrm flipH="1">
            <a:off x="-398520" y="3534120"/>
            <a:ext cx="7543440" cy="2927880"/>
          </a:xfrm>
          <a:custGeom>
            <a:avLst/>
            <a:gdLst/>
            <a:ahLst/>
            <a:rect l="l" t="t" r="r" b="b"/>
            <a:pathLst>
              <a:path w="285750" h="8631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Google Shape;116;p9"/>
          <p:cNvSpPr/>
          <p:nvPr/>
        </p:nvSpPr>
        <p:spPr>
          <a:xfrm flipH="1">
            <a:off x="-370440" y="3548520"/>
            <a:ext cx="6076440" cy="2165040"/>
          </a:xfrm>
          <a:custGeom>
            <a:avLst/>
            <a:gdLst/>
            <a:ahLst/>
            <a:rect l="l" t="t" r="r" b="b"/>
            <a:pathLst>
              <a:path w="264807" h="80988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 rotWithShape="0">
            <a:gsLst>
              <a:gs pos="0">
                <a:srgbClr val="383838"/>
              </a:gs>
              <a:gs pos="100000">
                <a:srgbClr val="722e5f"/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Google Shape;117;p9"/>
          <p:cNvSpPr/>
          <p:nvPr/>
        </p:nvSpPr>
        <p:spPr>
          <a:xfrm flipH="1" rot="4498800">
            <a:off x="739440" y="327600"/>
            <a:ext cx="700200" cy="69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98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Google Shape;118;p9"/>
          <p:cNvSpPr/>
          <p:nvPr/>
        </p:nvSpPr>
        <p:spPr>
          <a:xfrm flipH="1" rot="8100000">
            <a:off x="1168920" y="587520"/>
            <a:ext cx="429840" cy="429840"/>
          </a:xfrm>
          <a:prstGeom prst="ellipse">
            <a:avLst/>
          </a:prstGeom>
          <a:gradFill rotWithShape="0">
            <a:gsLst>
              <a:gs pos="0">
                <a:srgbClr val="a14186"/>
              </a:gs>
              <a:gs pos="100000">
                <a:srgbClr val="722e5f"/>
              </a:gs>
            </a:gsLst>
            <a:lin ang="13494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Google Shape;119;p9"/>
          <p:cNvSpPr/>
          <p:nvPr/>
        </p:nvSpPr>
        <p:spPr>
          <a:xfrm flipH="1" rot="16200000">
            <a:off x="8797680" y="315000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Google Shape;120;p9"/>
          <p:cNvSpPr/>
          <p:nvPr/>
        </p:nvSpPr>
        <p:spPr>
          <a:xfrm flipH="1" rot="16200000">
            <a:off x="7425000" y="432360"/>
            <a:ext cx="489960" cy="4899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946480" y="540000"/>
            <a:ext cx="2483640" cy="1826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IL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21.mov"/><Relationship Id="rId2" Type="http://schemas.microsoft.com/office/2007/relationships/media" Target="../media/media21.mov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2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415760" y="1420920"/>
            <a:ext cx="4014720" cy="1120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title"/>
          </p:nvPr>
        </p:nvSpPr>
        <p:spPr>
          <a:xfrm>
            <a:off x="2590560" y="1839600"/>
            <a:ext cx="1354320" cy="103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ubTitle"/>
          </p:nvPr>
        </p:nvSpPr>
        <p:spPr>
          <a:xfrm rot="600">
            <a:off x="4415400" y="2498760"/>
            <a:ext cx="2718720" cy="63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buNone/>
            </a:pPr>
            <a:endParaRPr b="0" lang="en-IL" sz="3200" spc="-1" strike="noStrike">
              <a:latin typeface="Arial"/>
            </a:endParaRPr>
          </a:p>
        </p:txBody>
      </p:sp>
      <p:pic>
        <p:nvPicPr>
          <p:cNvPr id="431" name="Google Shape;150;p13" descr="A logo of a wine bottle and a glass&#10;&#10;Description automatically generated"/>
          <p:cNvPicPr/>
          <p:nvPr/>
        </p:nvPicPr>
        <p:blipFill>
          <a:blip r:embed="rId1"/>
          <a:stretch/>
        </p:blipFill>
        <p:spPr>
          <a:xfrm>
            <a:off x="-285480" y="-194040"/>
            <a:ext cx="9734040" cy="56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234;p22"/>
          <p:cNvSpPr/>
          <p:nvPr/>
        </p:nvSpPr>
        <p:spPr>
          <a:xfrm rot="5400000">
            <a:off x="4931640" y="1515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Google Shape;235;p22"/>
          <p:cNvSpPr/>
          <p:nvPr/>
        </p:nvSpPr>
        <p:spPr>
          <a:xfrm rot="5400000">
            <a:off x="1092960" y="1515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2100960" y="1481760"/>
            <a:ext cx="3116880" cy="89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Arial"/>
              </a:rPr>
              <a:t>Wine Discovery</a:t>
            </a:r>
            <a:br>
              <a:rPr sz="2000"/>
            </a:br>
            <a:br>
              <a:rPr sz="2000"/>
            </a:b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subTitle"/>
          </p:nvPr>
        </p:nvSpPr>
        <p:spPr>
          <a:xfrm>
            <a:off x="1796760" y="1785960"/>
            <a:ext cx="3151800" cy="2116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Explore an extensive wine catalog featuring diverse regions, varietals, and price ranges.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Use search and filter tools to find wines based on your preferences.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Discover new favorites by reading tasting notes, ratings, and reviews.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Features for consumers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title"/>
          </p:nvPr>
        </p:nvSpPr>
        <p:spPr>
          <a:xfrm rot="1200">
            <a:off x="1110600" y="1632240"/>
            <a:ext cx="7916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383838"/>
                </a:solidFill>
                <a:latin typeface="Merriweather"/>
                <a:ea typeface="Merriweather"/>
              </a:rPr>
              <a:t>01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 type="title"/>
          </p:nvPr>
        </p:nvSpPr>
        <p:spPr>
          <a:xfrm rot="2400">
            <a:off x="4948920" y="1632240"/>
            <a:ext cx="79200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383838"/>
                </a:solidFill>
                <a:latin typeface="Merriweather"/>
                <a:ea typeface="Merriweather"/>
              </a:rPr>
              <a:t>02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Google Shape;241;p22"/>
          <p:cNvSpPr/>
          <p:nvPr/>
        </p:nvSpPr>
        <p:spPr>
          <a:xfrm>
            <a:off x="591120" y="0"/>
            <a:ext cx="1311480" cy="110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Google Shape;242;p22"/>
          <p:cNvSpPr/>
          <p:nvPr/>
        </p:nvSpPr>
        <p:spPr>
          <a:xfrm>
            <a:off x="6066360" y="1848240"/>
            <a:ext cx="304920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Arial"/>
              </a:rPr>
              <a:t>Ordering &amp; Delivery</a:t>
            </a:r>
            <a:endParaRPr b="0" lang="en-IL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endParaRPr b="0" lang="en-IL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endParaRPr b="0" lang="en-IL" sz="2000" spc="-1" strike="noStrike">
              <a:latin typeface="Arial"/>
            </a:endParaRPr>
          </a:p>
        </p:txBody>
      </p:sp>
      <p:sp>
        <p:nvSpPr>
          <p:cNvPr id="488" name="Google Shape;243;p22"/>
          <p:cNvSpPr/>
          <p:nvPr/>
        </p:nvSpPr>
        <p:spPr>
          <a:xfrm>
            <a:off x="5726880" y="1778760"/>
            <a:ext cx="2880000" cy="19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Place orders directly from the app and choose your preferred delivery or pickup option.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Enjoy seamless ordering and delivery options directly from the app.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Track your orders and receive notifications on delivery status. </a:t>
            </a:r>
            <a:endParaRPr b="0" lang="en-IL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248;p23"/>
          <p:cNvSpPr/>
          <p:nvPr/>
        </p:nvSpPr>
        <p:spPr>
          <a:xfrm rot="5400000">
            <a:off x="1092960" y="1515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938600" y="1650960"/>
            <a:ext cx="3116880" cy="89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Arial"/>
              </a:rPr>
              <a:t>Connect with Wineries (to do )</a:t>
            </a: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ubTitle"/>
          </p:nvPr>
        </p:nvSpPr>
        <p:spPr>
          <a:xfrm>
            <a:off x="1815120" y="1831320"/>
            <a:ext cx="3363840" cy="2116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Follow your favorite wineries and stay updated on their latest releases and events.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Engage with winemakers, ask questions, and participate in virtual tastings and events.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Receive personalized recommendations based on your preferences and purchase history.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None/>
              <a:tabLst>
                <a:tab algn="l" pos="0"/>
              </a:tabLst>
            </a:pPr>
            <a:br>
              <a:rPr sz="1400"/>
            </a:br>
            <a:endParaRPr b="0" lang="en-IL" sz="14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Features for consumers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title"/>
          </p:nvPr>
        </p:nvSpPr>
        <p:spPr>
          <a:xfrm rot="1200">
            <a:off x="1110600" y="1632240"/>
            <a:ext cx="7916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383838"/>
                </a:solidFill>
                <a:latin typeface="Merriweather"/>
                <a:ea typeface="Merriweather"/>
              </a:rPr>
              <a:t>03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Google Shape;253;p23"/>
          <p:cNvSpPr/>
          <p:nvPr/>
        </p:nvSpPr>
        <p:spPr>
          <a:xfrm>
            <a:off x="591120" y="0"/>
            <a:ext cx="1311480" cy="110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2871720" y="1294200"/>
            <a:ext cx="4976640" cy="239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500" spc="-1" strike="noStrike">
                <a:solidFill>
                  <a:srgbClr val="383838"/>
                </a:solidFill>
                <a:latin typeface="Merriweather"/>
                <a:ea typeface="Merriweather"/>
              </a:rPr>
              <a:t>Diagrams</a:t>
            </a:r>
            <a:endParaRPr b="0" lang="en-IL" sz="7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263;p25"/>
          <p:cNvSpPr/>
          <p:nvPr/>
        </p:nvSpPr>
        <p:spPr>
          <a:xfrm flipH="1" rot="10800000">
            <a:off x="2675520" y="3192480"/>
            <a:ext cx="1230840" cy="37152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bc4da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Diagrams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8" name="Google Shape;266;p25"/>
          <p:cNvGrpSpPr/>
          <p:nvPr/>
        </p:nvGrpSpPr>
        <p:grpSpPr>
          <a:xfrm>
            <a:off x="2903400" y="1422360"/>
            <a:ext cx="7050960" cy="5106960"/>
            <a:chOff x="2903400" y="1422360"/>
            <a:chExt cx="7050960" cy="5106960"/>
          </a:xfrm>
        </p:grpSpPr>
        <p:sp>
          <p:nvSpPr>
            <p:cNvPr id="499" name="Google Shape;267;p25"/>
            <p:cNvSpPr/>
            <p:nvPr/>
          </p:nvSpPr>
          <p:spPr>
            <a:xfrm rot="10800000">
              <a:off x="4505400" y="3708360"/>
              <a:ext cx="3845160" cy="942480"/>
            </a:xfrm>
            <a:custGeom>
              <a:avLst/>
              <a:gdLst/>
              <a:ahLst/>
              <a:rect l="l" t="t" r="r" b="b"/>
              <a:pathLst>
                <a:path w="125546" h="40494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Google Shape;268;p25"/>
            <p:cNvSpPr/>
            <p:nvPr/>
          </p:nvSpPr>
          <p:spPr>
            <a:xfrm rot="10800000">
              <a:off x="5223960" y="4806360"/>
              <a:ext cx="2403360" cy="1722960"/>
            </a:xfrm>
            <a:custGeom>
              <a:avLst/>
              <a:gdLst/>
              <a:ahLst/>
              <a:rect l="l" t="t" r="r" b="b"/>
              <a:pathLst>
                <a:path w="78476" h="74009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Google Shape;269;p25"/>
            <p:cNvSpPr/>
            <p:nvPr/>
          </p:nvSpPr>
          <p:spPr>
            <a:xfrm rot="10800000">
              <a:off x="2903400" y="1422000"/>
              <a:ext cx="7050960" cy="1037160"/>
            </a:xfrm>
            <a:custGeom>
              <a:avLst/>
              <a:gdLst/>
              <a:ahLst/>
              <a:rect l="l" t="t" r="r" b="b"/>
              <a:pathLst>
                <a:path w="230204" h="4456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Google Shape;270;p25"/>
            <p:cNvSpPr/>
            <p:nvPr/>
          </p:nvSpPr>
          <p:spPr>
            <a:xfrm rot="10800000">
              <a:off x="3748680" y="2614680"/>
              <a:ext cx="5353920" cy="937440"/>
            </a:xfrm>
            <a:custGeom>
              <a:avLst/>
              <a:gdLst/>
              <a:ahLst/>
              <a:rect l="l" t="t" r="r" b="b"/>
              <a:pathLst>
                <a:path w="174802" h="40278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3" name="Google Shape;271;p25"/>
          <p:cNvSpPr/>
          <p:nvPr/>
        </p:nvSpPr>
        <p:spPr>
          <a:xfrm>
            <a:off x="720000" y="3741840"/>
            <a:ext cx="195552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242424"/>
                </a:solidFill>
                <a:latin typeface="Roboto Condensed"/>
                <a:ea typeface="Roboto Condensed"/>
              </a:rPr>
              <a:t>Jupiter is the biggest planet of them all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504" name="Google Shape;272;p25"/>
          <p:cNvSpPr/>
          <p:nvPr/>
        </p:nvSpPr>
        <p:spPr>
          <a:xfrm>
            <a:off x="720000" y="2322360"/>
            <a:ext cx="195552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242424"/>
                </a:solidFill>
                <a:latin typeface="Roboto Condensed"/>
                <a:ea typeface="Roboto Condensed"/>
              </a:rPr>
              <a:t>Venus is the second planet from the Sun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505" name="Google Shape;273;p25"/>
          <p:cNvSpPr/>
          <p:nvPr/>
        </p:nvSpPr>
        <p:spPr>
          <a:xfrm>
            <a:off x="6468120" y="4027320"/>
            <a:ext cx="195552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242424"/>
                </a:solidFill>
                <a:latin typeface="Roboto Condensed"/>
                <a:ea typeface="Roboto Condensed"/>
              </a:rPr>
              <a:t>Mercury is the closest planet to the Sun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506" name="Google Shape;274;p25"/>
          <p:cNvSpPr/>
          <p:nvPr/>
        </p:nvSpPr>
        <p:spPr>
          <a:xfrm>
            <a:off x="6468120" y="2290320"/>
            <a:ext cx="195552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48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242424"/>
                </a:solidFill>
                <a:latin typeface="Roboto Condensed"/>
                <a:ea typeface="Roboto Condensed"/>
              </a:rPr>
              <a:t>Saturn is composed of hydrogen and helium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title"/>
          </p:nvPr>
        </p:nvSpPr>
        <p:spPr>
          <a:xfrm>
            <a:off x="720000" y="1884600"/>
            <a:ext cx="1955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Awareness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title"/>
          </p:nvPr>
        </p:nvSpPr>
        <p:spPr>
          <a:xfrm>
            <a:off x="720000" y="3300120"/>
            <a:ext cx="1955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Decision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title"/>
          </p:nvPr>
        </p:nvSpPr>
        <p:spPr>
          <a:xfrm>
            <a:off x="6468120" y="1865520"/>
            <a:ext cx="1955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Interest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5"/>
          <p:cNvSpPr>
            <a:spLocks noGrp="1"/>
          </p:cNvSpPr>
          <p:nvPr>
            <p:ph type="title"/>
          </p:nvPr>
        </p:nvSpPr>
        <p:spPr>
          <a:xfrm>
            <a:off x="6468120" y="3588480"/>
            <a:ext cx="1955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Purchase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Google Shape;278;p25"/>
          <p:cNvSpPr/>
          <p:nvPr/>
        </p:nvSpPr>
        <p:spPr>
          <a:xfrm flipH="1" rot="10800000">
            <a:off x="2675520" y="1802160"/>
            <a:ext cx="456840" cy="34632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4f4f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Google Shape;279;p25"/>
          <p:cNvSpPr/>
          <p:nvPr/>
        </p:nvSpPr>
        <p:spPr>
          <a:xfrm flipH="1" rot="10800000">
            <a:off x="4810320" y="3852720"/>
            <a:ext cx="1657080" cy="162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722e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Google Shape;280;p25"/>
          <p:cNvSpPr/>
          <p:nvPr/>
        </p:nvSpPr>
        <p:spPr>
          <a:xfrm flipH="1" rot="10800000">
            <a:off x="5626440" y="2129760"/>
            <a:ext cx="841680" cy="37908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5b5b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Google Shape;281;p25"/>
          <p:cNvSpPr/>
          <p:nvPr/>
        </p:nvSpPr>
        <p:spPr>
          <a:xfrm>
            <a:off x="3832200" y="2419200"/>
            <a:ext cx="123084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Google Shape;282;p25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Google Shape;283;p25" descr=""/>
          <p:cNvPicPr/>
          <p:nvPr/>
        </p:nvPicPr>
        <p:blipFill>
          <a:blip r:embed="rId1"/>
          <a:stretch/>
        </p:blipFill>
        <p:spPr>
          <a:xfrm>
            <a:off x="0" y="-320040"/>
            <a:ext cx="9726480" cy="644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2391480" y="1373760"/>
            <a:ext cx="5917680" cy="239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500" spc="-1" strike="noStrike">
                <a:solidFill>
                  <a:srgbClr val="722e5f"/>
                </a:solidFill>
                <a:latin typeface="Merriweather"/>
                <a:ea typeface="Merriweather"/>
              </a:rPr>
              <a:t>Tools </a:t>
            </a:r>
            <a:endParaRPr b="0" lang="en-IL" sz="7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293;p27" descr="A screenshot of a login screen&#10;&#10;Description automatically generated"/>
          <p:cNvPicPr/>
          <p:nvPr/>
        </p:nvPicPr>
        <p:blipFill>
          <a:blip r:embed="rId1"/>
          <a:stretch/>
        </p:blipFill>
        <p:spPr>
          <a:xfrm>
            <a:off x="292680" y="488880"/>
            <a:ext cx="1312920" cy="2688480"/>
          </a:xfrm>
          <a:prstGeom prst="rect">
            <a:avLst/>
          </a:prstGeom>
          <a:ln w="0">
            <a:noFill/>
          </a:ln>
        </p:spPr>
      </p:pic>
      <p:pic>
        <p:nvPicPr>
          <p:cNvPr id="519" name="Google Shape;294;p27" descr=""/>
          <p:cNvPicPr/>
          <p:nvPr/>
        </p:nvPicPr>
        <p:blipFill>
          <a:blip r:embed="rId2"/>
          <a:stretch/>
        </p:blipFill>
        <p:spPr>
          <a:xfrm>
            <a:off x="3236040" y="892440"/>
            <a:ext cx="3787200" cy="1079280"/>
          </a:xfrm>
          <a:prstGeom prst="rect">
            <a:avLst/>
          </a:prstGeom>
          <a:ln w="0">
            <a:noFill/>
          </a:ln>
        </p:spPr>
      </p:pic>
      <p:pic>
        <p:nvPicPr>
          <p:cNvPr id="520" name="Google Shape;295;p27" descr="Firebase expands to become a unified app platform - Google for Developers"/>
          <p:cNvPicPr/>
          <p:nvPr/>
        </p:nvPicPr>
        <p:blipFill>
          <a:blip r:embed="rId3"/>
          <a:stretch/>
        </p:blipFill>
        <p:spPr>
          <a:xfrm>
            <a:off x="3161160" y="2994840"/>
            <a:ext cx="3936600" cy="2069640"/>
          </a:xfrm>
          <a:prstGeom prst="rect">
            <a:avLst/>
          </a:prstGeom>
          <a:ln w="0">
            <a:noFill/>
          </a:ln>
        </p:spPr>
      </p:pic>
      <p:sp>
        <p:nvSpPr>
          <p:cNvPr id="521" name="Google Shape;296;p27"/>
          <p:cNvSpPr/>
          <p:nvPr/>
        </p:nvSpPr>
        <p:spPr>
          <a:xfrm>
            <a:off x="1803240" y="1325880"/>
            <a:ext cx="145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02a5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Google Shape;297;p27"/>
          <p:cNvSpPr/>
          <p:nvPr/>
        </p:nvSpPr>
        <p:spPr>
          <a:xfrm>
            <a:off x="5684400" y="2345760"/>
            <a:ext cx="360" cy="12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02a5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Google Shape;298;p27"/>
          <p:cNvSpPr/>
          <p:nvPr/>
        </p:nvSpPr>
        <p:spPr>
          <a:xfrm rot="10800000">
            <a:off x="5312160" y="2345760"/>
            <a:ext cx="360" cy="12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02a5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Google Shape;299;p27"/>
          <p:cNvSpPr/>
          <p:nvPr/>
        </p:nvSpPr>
        <p:spPr>
          <a:xfrm rot="10800000">
            <a:off x="1803960" y="1626480"/>
            <a:ext cx="143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02a5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Google Shape;300;p27"/>
          <p:cNvSpPr/>
          <p:nvPr/>
        </p:nvSpPr>
        <p:spPr>
          <a:xfrm>
            <a:off x="4272840" y="4421880"/>
            <a:ext cx="35294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 </a:t>
            </a: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Authentication + FireStore db + storage 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526" name="Google Shape;301;p27"/>
          <p:cNvSpPr/>
          <p:nvPr/>
        </p:nvSpPr>
        <p:spPr>
          <a:xfrm>
            <a:off x="4272840" y="1833120"/>
            <a:ext cx="4570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Framework for building cross-platform mobile applications.</a:t>
            </a:r>
            <a:endParaRPr b="0" lang="en-IL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1400"/>
            </a:br>
            <a:endParaRPr b="0" lang="en-IL" sz="1400" spc="-1" strike="noStrike">
              <a:latin typeface="Arial"/>
            </a:endParaRPr>
          </a:p>
        </p:txBody>
      </p:sp>
      <p:sp>
        <p:nvSpPr>
          <p:cNvPr id="527" name="Google Shape;302;p27"/>
          <p:cNvSpPr/>
          <p:nvPr/>
        </p:nvSpPr>
        <p:spPr>
          <a:xfrm>
            <a:off x="516240" y="3245400"/>
            <a:ext cx="10897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mobile</a:t>
            </a:r>
            <a:endParaRPr b="0" lang="en-IL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04440" y="0"/>
            <a:ext cx="25347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27" fill="hold"/>
                                        <p:tgtEl>
                                          <p:spTgt spid="5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528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528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762920" y="1453680"/>
            <a:ext cx="5917680" cy="239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500" spc="-1" strike="noStrike">
                <a:solidFill>
                  <a:srgbClr val="722e5f"/>
                </a:solidFill>
                <a:latin typeface="Merriweather"/>
                <a:ea typeface="Merriweather"/>
              </a:rPr>
              <a:t>Future Work</a:t>
            </a:r>
            <a:endParaRPr b="0" lang="en-IL" sz="7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What to look for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1691640" y="16459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13968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UI Improvement and Optimization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Work and finish features and functionality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13968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Google Shape;319;p30"/>
          <p:cNvSpPr/>
          <p:nvPr/>
        </p:nvSpPr>
        <p:spPr>
          <a:xfrm>
            <a:off x="802800" y="-43200"/>
            <a:ext cx="1311480" cy="110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Our team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title"/>
          </p:nvPr>
        </p:nvSpPr>
        <p:spPr>
          <a:xfrm>
            <a:off x="345240" y="3118320"/>
            <a:ext cx="207000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Daniel Schneiderman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ubTitle"/>
          </p:nvPr>
        </p:nvSpPr>
        <p:spPr>
          <a:xfrm>
            <a:off x="318600" y="3549240"/>
            <a:ext cx="1911600" cy="711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83838"/>
                </a:solidFill>
                <a:latin typeface="Roboto Condensed"/>
                <a:ea typeface="Roboto Condensed"/>
              </a:rPr>
              <a:t>314790197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title"/>
          </p:nvPr>
        </p:nvSpPr>
        <p:spPr>
          <a:xfrm>
            <a:off x="2532240" y="3160440"/>
            <a:ext cx="191160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Moshe Ofer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5"/>
          <p:cNvSpPr>
            <a:spLocks noGrp="1"/>
          </p:cNvSpPr>
          <p:nvPr>
            <p:ph type="subTitle"/>
          </p:nvPr>
        </p:nvSpPr>
        <p:spPr>
          <a:xfrm>
            <a:off x="2473920" y="3537720"/>
            <a:ext cx="1911600" cy="711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83838"/>
                </a:solidFill>
                <a:latin typeface="Roboto Condensed"/>
                <a:ea typeface="Roboto Condensed"/>
              </a:rPr>
              <a:t>208821652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437" name="PlaceHolder 6"/>
          <p:cNvSpPr>
            <a:spLocks noGrp="1"/>
          </p:cNvSpPr>
          <p:nvPr>
            <p:ph type="title"/>
          </p:nvPr>
        </p:nvSpPr>
        <p:spPr>
          <a:xfrm>
            <a:off x="4758120" y="3243960"/>
            <a:ext cx="2133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Yehonatan Friedman 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7"/>
          <p:cNvSpPr>
            <a:spLocks noGrp="1"/>
          </p:cNvSpPr>
          <p:nvPr>
            <p:ph type="subTitle"/>
          </p:nvPr>
        </p:nvSpPr>
        <p:spPr>
          <a:xfrm>
            <a:off x="4936680" y="3537720"/>
            <a:ext cx="1911600" cy="711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83838"/>
                </a:solidFill>
                <a:latin typeface="Roboto Condensed"/>
                <a:ea typeface="Roboto Condensed"/>
              </a:rPr>
              <a:t>207689647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439" name="Google Shape;162;p14"/>
          <p:cNvSpPr/>
          <p:nvPr/>
        </p:nvSpPr>
        <p:spPr>
          <a:xfrm>
            <a:off x="6992280" y="3243960"/>
            <a:ext cx="19116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Hagay Kronovich</a:t>
            </a:r>
            <a:endParaRPr b="0" lang="en-IL" sz="2000" spc="-1" strike="noStrike">
              <a:latin typeface="Arial"/>
            </a:endParaRPr>
          </a:p>
        </p:txBody>
      </p:sp>
      <p:sp>
        <p:nvSpPr>
          <p:cNvPr id="440" name="Google Shape;163;p14"/>
          <p:cNvSpPr/>
          <p:nvPr/>
        </p:nvSpPr>
        <p:spPr>
          <a:xfrm>
            <a:off x="6992280" y="3549240"/>
            <a:ext cx="19116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383838"/>
                </a:solidFill>
                <a:latin typeface="Roboto Condensed"/>
                <a:ea typeface="Roboto Condensed"/>
              </a:rPr>
              <a:t>318813367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441" name="Google Shape;164;p14"/>
          <p:cNvSpPr/>
          <p:nvPr/>
        </p:nvSpPr>
        <p:spPr>
          <a:xfrm>
            <a:off x="6992280" y="1288080"/>
            <a:ext cx="1861920" cy="18183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Google Shape;165;p14"/>
          <p:cNvSpPr/>
          <p:nvPr/>
        </p:nvSpPr>
        <p:spPr>
          <a:xfrm>
            <a:off x="4888080" y="1287000"/>
            <a:ext cx="1787400" cy="1822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Google Shape;166;p14"/>
          <p:cNvSpPr/>
          <p:nvPr/>
        </p:nvSpPr>
        <p:spPr>
          <a:xfrm>
            <a:off x="2532240" y="1235880"/>
            <a:ext cx="1911600" cy="187452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Google Shape;167;p14"/>
          <p:cNvSpPr/>
          <p:nvPr/>
        </p:nvSpPr>
        <p:spPr>
          <a:xfrm>
            <a:off x="431280" y="1203840"/>
            <a:ext cx="2042640" cy="187452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Google Shape;168;p14"/>
          <p:cNvSpPr/>
          <p:nvPr/>
        </p:nvSpPr>
        <p:spPr>
          <a:xfrm>
            <a:off x="1225800" y="-83880"/>
            <a:ext cx="1311480" cy="110556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Contributions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47" name="Google Shape;174;p15"/>
          <p:cNvGraphicFramePr/>
          <p:nvPr/>
        </p:nvGraphicFramePr>
        <p:xfrm>
          <a:off x="713160" y="1838160"/>
          <a:ext cx="7182720" cy="2248920"/>
        </p:xfrm>
        <a:graphic>
          <a:graphicData uri="http://schemas.openxmlformats.org/drawingml/2006/table">
            <a:tbl>
              <a:tblPr/>
              <a:tblGrid>
                <a:gridCol w="2144160"/>
                <a:gridCol w="5038560"/>
              </a:tblGrid>
              <a:tr h="56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Yehonatan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Business pages 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</a:tr>
              <a:tr h="56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Hagay 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Customer pages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</a:tr>
              <a:tr h="56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Moshe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Interface the app to Firebase, login page 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</a:tr>
              <a:tr h="56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Daniel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Guarding the border of Israel (:  </a:t>
                      </a:r>
                      <a:endParaRPr b="0" lang="en-IL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99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</a:rPr>
                        <a:t>Plan the system and functionality, interface the app to firebase storage for images. </a:t>
                      </a:r>
                      <a:endParaRPr b="0" lang="en-IL" sz="1100" spc="-1" strike="noStrike"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722e5f"/>
                    </a:solidFill>
                  </a:tcPr>
                </a:tc>
              </a:tr>
            </a:tbl>
          </a:graphicData>
        </a:graphic>
      </p:graphicFrame>
      <p:sp>
        <p:nvSpPr>
          <p:cNvPr id="448" name="Google Shape;175;p15"/>
          <p:cNvSpPr/>
          <p:nvPr/>
        </p:nvSpPr>
        <p:spPr>
          <a:xfrm>
            <a:off x="653400" y="1166400"/>
            <a:ext cx="77036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383838"/>
                </a:solidFill>
                <a:latin typeface="Roboto Condensed"/>
                <a:ea typeface="Roboto Condensed"/>
              </a:rPr>
              <a:t>BarrelSnap wouldn’t be as it is, if not for the great team members and the contributions of each one. </a:t>
            </a:r>
            <a:endParaRPr b="0" lang="en-IL" sz="1200" spc="-1" strike="noStrike">
              <a:latin typeface="Arial"/>
            </a:endParaRPr>
          </a:p>
        </p:txBody>
      </p:sp>
      <p:sp>
        <p:nvSpPr>
          <p:cNvPr id="449" name="Google Shape;176;p15"/>
          <p:cNvSpPr/>
          <p:nvPr/>
        </p:nvSpPr>
        <p:spPr>
          <a:xfrm>
            <a:off x="417600" y="-61200"/>
            <a:ext cx="1311480" cy="110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2277360" y="1373760"/>
            <a:ext cx="4976640" cy="239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500" spc="-1" strike="noStrike">
                <a:solidFill>
                  <a:srgbClr val="383838"/>
                </a:solidFill>
                <a:latin typeface="Merriweather"/>
                <a:ea typeface="Merriweather"/>
              </a:rPr>
              <a:t>About</a:t>
            </a:r>
            <a:endParaRPr b="0" lang="en-IL" sz="7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872520" y="766440"/>
            <a:ext cx="4114440" cy="853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4500"/>
            </a:br>
            <a:r>
              <a:rPr b="0" lang="en-US" sz="4500" spc="-1" strike="noStrike">
                <a:solidFill>
                  <a:srgbClr val="383838"/>
                </a:solidFill>
                <a:latin typeface="Merriweather"/>
                <a:ea typeface="Merriweather"/>
              </a:rPr>
              <a:t> </a:t>
            </a:r>
            <a:endParaRPr b="0" lang="en-IL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3872520" y="1262160"/>
            <a:ext cx="3796560" cy="263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BarrelSnap is a revolutionary mobile application designed to empower wineries and connect them directly with wine lovers who crave unique vintages. We offer a one-stop solution for wineries to seamlessly manage their barrels, from tracking inventory and monitoring aging to scheduling tasks and connecting with potential buyers. For consumers, BarrelSnap opens doors to a curated selection of exceptional wines crafted by passionate winemakers who utilize our barrel management tools</a:t>
            </a:r>
            <a:endParaRPr b="0" lang="en-IL" sz="1400" spc="-1" strike="noStrike">
              <a:latin typeface="Arial"/>
            </a:endParaRPr>
          </a:p>
        </p:txBody>
      </p:sp>
      <p:grpSp>
        <p:nvGrpSpPr>
          <p:cNvPr id="453" name="Google Shape;188;p17"/>
          <p:cNvGrpSpPr/>
          <p:nvPr/>
        </p:nvGrpSpPr>
        <p:grpSpPr>
          <a:xfrm>
            <a:off x="3214080" y="1262520"/>
            <a:ext cx="236880" cy="2548800"/>
            <a:chOff x="3214080" y="1262520"/>
            <a:chExt cx="236880" cy="2548800"/>
          </a:xfrm>
        </p:grpSpPr>
        <p:sp>
          <p:nvSpPr>
            <p:cNvPr id="454" name="Google Shape;189;p17"/>
            <p:cNvSpPr/>
            <p:nvPr/>
          </p:nvSpPr>
          <p:spPr>
            <a:xfrm rot="16200000">
              <a:off x="2268720" y="2207520"/>
              <a:ext cx="1890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22e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190;p17"/>
            <p:cNvSpPr/>
            <p:nvPr/>
          </p:nvSpPr>
          <p:spPr>
            <a:xfrm rot="16200000">
              <a:off x="2195640" y="2550600"/>
              <a:ext cx="2509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22e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Google Shape;191;p17"/>
            <p:cNvSpPr/>
            <p:nvPr/>
          </p:nvSpPr>
          <p:spPr>
            <a:xfrm rot="16200000">
              <a:off x="2943360" y="3540240"/>
              <a:ext cx="541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22e5f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57" name="Google Shape;192;p17" descr="A logo of a wine bottle and a glass&#10;&#10;Description automatically generated"/>
          <p:cNvPicPr/>
          <p:nvPr/>
        </p:nvPicPr>
        <p:blipFill>
          <a:blip r:embed="rId1"/>
          <a:stretch/>
        </p:blipFill>
        <p:spPr>
          <a:xfrm>
            <a:off x="353520" y="1628280"/>
            <a:ext cx="2623680" cy="152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Why BarrelSnap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713160" y="16333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For Wineries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722e5f"/>
                </a:solidFill>
                <a:latin typeface="Roboto Condensed"/>
                <a:ea typeface="Roboto Condensed"/>
              </a:rPr>
              <a:t>Save time and resources 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383838"/>
                </a:solidFill>
                <a:uFillTx/>
                <a:latin typeface="Roboto Condensed"/>
                <a:ea typeface="Roboto Condensed"/>
                <a:hlinkClick r:id="rId1"/>
              </a:rPr>
              <a:t>Reach new costomers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383838"/>
                </a:solidFill>
                <a:uFillTx/>
                <a:latin typeface="Roboto Condensed"/>
                <a:ea typeface="Roboto Condensed"/>
                <a:hlinkClick r:id="rId2"/>
              </a:rPr>
              <a:t>Build brand loyalty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383838"/>
                </a:solidFill>
                <a:latin typeface="Roboto Condensed"/>
                <a:ea typeface="Roboto Condensed"/>
              </a:rPr>
              <a:t>Streamline operations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4665960" y="1633320"/>
            <a:ext cx="3764520" cy="2809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22e5f"/>
                </a:solidFill>
                <a:latin typeface="Merriweather"/>
                <a:ea typeface="Merriweather"/>
              </a:rPr>
              <a:t>For Consumers </a:t>
            </a: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Discover exceptional wines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Support</a:t>
            </a:r>
            <a:r>
              <a:rPr b="0" lang="en-US" sz="2800" spc="-1" strike="noStrike">
                <a:solidFill>
                  <a:srgbClr val="1f2328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independent producers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Find your perfect bottle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Connect with the makers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722e5f"/>
              </a:buClr>
              <a:buFont typeface="Roboto Condensed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Convenient ordering</a:t>
            </a:r>
            <a:endParaRPr b="0" lang="en-IL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Google Shape;200;p18"/>
          <p:cNvSpPr/>
          <p:nvPr/>
        </p:nvSpPr>
        <p:spPr>
          <a:xfrm>
            <a:off x="802800" y="-43200"/>
            <a:ext cx="1311480" cy="11055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2871720" y="1294200"/>
            <a:ext cx="4976640" cy="2395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500" spc="-1" strike="noStrike">
                <a:solidFill>
                  <a:srgbClr val="383838"/>
                </a:solidFill>
                <a:latin typeface="Merriweather"/>
                <a:ea typeface="Merriweather"/>
              </a:rPr>
              <a:t>Features</a:t>
            </a:r>
            <a:endParaRPr b="0" lang="en-IL" sz="7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210;p20"/>
          <p:cNvSpPr/>
          <p:nvPr/>
        </p:nvSpPr>
        <p:spPr>
          <a:xfrm rot="5400000">
            <a:off x="4931640" y="1515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Google Shape;211;p20"/>
          <p:cNvSpPr/>
          <p:nvPr/>
        </p:nvSpPr>
        <p:spPr>
          <a:xfrm rot="5400000">
            <a:off x="1092960" y="1515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938240" y="1329480"/>
            <a:ext cx="3116880" cy="89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Arial"/>
              </a:rPr>
              <a:t>Barrel Management (to do) </a:t>
            </a:r>
            <a:br>
              <a:rPr sz="2000"/>
            </a:b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subTitle"/>
          </p:nvPr>
        </p:nvSpPr>
        <p:spPr>
          <a:xfrm>
            <a:off x="1691640" y="1778760"/>
            <a:ext cx="2880000" cy="2116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Track inventory, monitor aging conditions, and schedule tasks all in one place.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Receive timely alerts for key activities like topping and racking.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Generate reports to gain insights into your barrel data.</a:t>
            </a:r>
            <a:endParaRPr b="0" lang="en-IL" sz="14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Features for wineries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title"/>
          </p:nvPr>
        </p:nvSpPr>
        <p:spPr>
          <a:xfrm rot="1200">
            <a:off x="1110600" y="1632240"/>
            <a:ext cx="7916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383838"/>
                </a:solidFill>
                <a:latin typeface="Merriweather"/>
                <a:ea typeface="Merriweather"/>
              </a:rPr>
              <a:t>01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title"/>
          </p:nvPr>
        </p:nvSpPr>
        <p:spPr>
          <a:xfrm rot="2400">
            <a:off x="4948920" y="1632240"/>
            <a:ext cx="79200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383838"/>
                </a:solidFill>
                <a:latin typeface="Merriweather"/>
                <a:ea typeface="Merriweather"/>
              </a:rPr>
              <a:t>02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Google Shape;217;p20"/>
          <p:cNvSpPr/>
          <p:nvPr/>
        </p:nvSpPr>
        <p:spPr>
          <a:xfrm>
            <a:off x="591120" y="0"/>
            <a:ext cx="1311480" cy="110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218;p20"/>
          <p:cNvSpPr/>
          <p:nvPr/>
        </p:nvSpPr>
        <p:spPr>
          <a:xfrm>
            <a:off x="5892480" y="1782000"/>
            <a:ext cx="29336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Arial"/>
              </a:rPr>
              <a:t>Business Dashboard</a:t>
            </a:r>
            <a:endParaRPr b="0" lang="en-IL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endParaRPr b="0" lang="en-IL" sz="2000" spc="-1" strike="noStrike">
              <a:latin typeface="Arial"/>
            </a:endParaRPr>
          </a:p>
        </p:txBody>
      </p:sp>
      <p:sp>
        <p:nvSpPr>
          <p:cNvPr id="472" name="Google Shape;219;p20"/>
          <p:cNvSpPr/>
          <p:nvPr/>
        </p:nvSpPr>
        <p:spPr>
          <a:xfrm>
            <a:off x="5726880" y="1778760"/>
            <a:ext cx="2880000" cy="19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Manage your wine inventory, track sales, and update your profile information.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Add new wines, update listings, and remove items as needed.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View and manage incoming orders from clients.</a:t>
            </a:r>
            <a:endParaRPr b="0" lang="en-IL" sz="1400" spc="-1" strike="noStrike">
              <a:latin typeface="Arial"/>
            </a:endParaRPr>
          </a:p>
          <a:p>
            <a:pPr marL="139680">
              <a:lnSpc>
                <a:spcPct val="100000"/>
              </a:lnSpc>
              <a:buNone/>
              <a:tabLst>
                <a:tab algn="l" pos="0"/>
              </a:tabLst>
            </a:pPr>
            <a:endParaRPr b="0" lang="en-IL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224;p21"/>
          <p:cNvSpPr/>
          <p:nvPr/>
        </p:nvSpPr>
        <p:spPr>
          <a:xfrm rot="5400000">
            <a:off x="1092960" y="1515240"/>
            <a:ext cx="827640" cy="827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938240" y="1199520"/>
            <a:ext cx="3116880" cy="89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Arial"/>
              </a:rPr>
              <a:t>Direct-to-Consumer Sales  (to do) </a:t>
            </a:r>
            <a:br>
              <a:rPr sz="2000"/>
            </a:br>
            <a:endParaRPr b="0" lang="en-IL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subTitle"/>
          </p:nvPr>
        </p:nvSpPr>
        <p:spPr>
          <a:xfrm>
            <a:off x="1805760" y="1827000"/>
            <a:ext cx="3116880" cy="2116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Showcase your wines and tell your story to a wider audience.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Interact with potential buyers in real-time and answer their questions.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38383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1f2328"/>
                </a:solidFill>
                <a:latin typeface="Arial"/>
                <a:ea typeface="Arial"/>
              </a:rPr>
              <a:t>Process orders efficiently and communicate updates directly with clients.</a:t>
            </a:r>
            <a:endParaRPr b="0" lang="en-IL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None/>
              <a:tabLst>
                <a:tab algn="l" pos="0"/>
              </a:tabLst>
            </a:pPr>
            <a:br>
              <a:rPr sz="1400"/>
            </a:br>
            <a:endParaRPr b="0" lang="en-IL" sz="14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383838"/>
                </a:solidFill>
                <a:latin typeface="Merriweather"/>
                <a:ea typeface="Merriweather"/>
              </a:rPr>
              <a:t>Features for wineries</a:t>
            </a:r>
            <a:endParaRPr b="0" lang="en-IL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title"/>
          </p:nvPr>
        </p:nvSpPr>
        <p:spPr>
          <a:xfrm rot="1200">
            <a:off x="1110600" y="1632240"/>
            <a:ext cx="79164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383838"/>
                </a:solidFill>
                <a:latin typeface="Merriweather"/>
                <a:ea typeface="Merriweather"/>
              </a:rPr>
              <a:t>03</a:t>
            </a:r>
            <a:endParaRPr b="0" lang="en-IL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Google Shape;229;p21"/>
          <p:cNvSpPr/>
          <p:nvPr/>
        </p:nvSpPr>
        <p:spPr>
          <a:xfrm>
            <a:off x="591120" y="0"/>
            <a:ext cx="1311480" cy="110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LibreOffice/7.3.7.2$Linux_X86_64 LibreOffice_project/30$Build-2</Application>
  <AppVersion>15.0000</AppVersion>
  <Words>532</Words>
  <Paragraphs>104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en-IL</dc:language>
  <cp:lastModifiedBy/>
  <dcterms:modified xsi:type="dcterms:W3CDTF">2024-03-08T11:17:27Z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18</vt:i4>
  </property>
  <property fmtid="{D5CDD505-2E9C-101B-9397-08002B2CF9AE}" pid="4" name="PresentationFormat">
    <vt:lpwstr>On-screen Show (16:9)</vt:lpwstr>
  </property>
  <property fmtid="{D5CDD505-2E9C-101B-9397-08002B2CF9AE}" pid="5" name="Slides">
    <vt:i4>18</vt:i4>
  </property>
</Properties>
</file>